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7"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66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EB943D-32F4-4A48-8408-33F7B80FA547}" type="datetimeFigureOut">
              <a:rPr lang="en-US" smtClean="0"/>
              <a:pPr/>
              <a:t>2/12/2008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DE8373-2096-4687-A828-3AFA300B407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B943D-32F4-4A48-8408-33F7B80FA547}" type="datetimeFigureOut">
              <a:rPr lang="en-US" smtClean="0"/>
              <a:pPr/>
              <a:t>2/12/2008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DE8373-2096-4687-A828-3AFA300B407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B943D-32F4-4A48-8408-33F7B80FA547}" type="datetimeFigureOut">
              <a:rPr lang="en-US" smtClean="0"/>
              <a:pPr/>
              <a:t>2/12/2008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DE8373-2096-4687-A828-3AFA300B407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B943D-32F4-4A48-8408-33F7B80FA547}" type="datetimeFigureOut">
              <a:rPr lang="en-US" smtClean="0"/>
              <a:pPr/>
              <a:t>2/12/2008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DE8373-2096-4687-A828-3AFA300B407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EB943D-32F4-4A48-8408-33F7B80FA547}" type="datetimeFigureOut">
              <a:rPr lang="en-US" smtClean="0"/>
              <a:pPr/>
              <a:t>2/12/2008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DE8373-2096-4687-A828-3AFA300B407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EB943D-32F4-4A48-8408-33F7B80FA547}" type="datetimeFigureOut">
              <a:rPr lang="en-US" smtClean="0"/>
              <a:pPr/>
              <a:t>2/12/2008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DE8373-2096-4687-A828-3AFA300B407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EB943D-32F4-4A48-8408-33F7B80FA547}" type="datetimeFigureOut">
              <a:rPr lang="en-US" smtClean="0"/>
              <a:pPr/>
              <a:t>2/12/2008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DE8373-2096-4687-A828-3AFA300B407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EB943D-32F4-4A48-8408-33F7B80FA547}" type="datetimeFigureOut">
              <a:rPr lang="en-US" smtClean="0"/>
              <a:pPr/>
              <a:t>2/12/2008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DE8373-2096-4687-A828-3AFA300B407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B943D-32F4-4A48-8408-33F7B80FA547}" type="datetimeFigureOut">
              <a:rPr lang="en-US" smtClean="0"/>
              <a:pPr/>
              <a:t>2/12/2008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DE8373-2096-4687-A828-3AFA300B407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B943D-32F4-4A48-8408-33F7B80FA547}" type="datetimeFigureOut">
              <a:rPr lang="en-US" smtClean="0"/>
              <a:pPr/>
              <a:t>2/12/2008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DE8373-2096-4687-A828-3AFA300B40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B943D-32F4-4A48-8408-33F7B80FA547}" type="datetimeFigureOut">
              <a:rPr lang="en-US" smtClean="0"/>
              <a:pPr/>
              <a:t>2/12/2008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DE8373-2096-4687-A828-3AFA300B40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B943D-32F4-4A48-8408-33F7B80FA547}" type="datetimeFigureOut">
              <a:rPr lang="en-US" smtClean="0"/>
              <a:pPr/>
              <a:t>2/12/2008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E8373-2096-4687-A828-3AFA300B40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Developmentally Appropriate Practice</a:t>
            </a:r>
            <a:endParaRPr lang="en-US" dirty="0"/>
          </a:p>
        </p:txBody>
      </p:sp>
      <p:sp>
        <p:nvSpPr>
          <p:cNvPr id="3" name="Subtitle 2"/>
          <p:cNvSpPr>
            <a:spLocks noGrp="1"/>
          </p:cNvSpPr>
          <p:nvPr>
            <p:ph type="subTitle" idx="1"/>
          </p:nvPr>
        </p:nvSpPr>
        <p:spPr/>
        <p:style>
          <a:lnRef idx="1">
            <a:schemeClr val="accent2"/>
          </a:lnRef>
          <a:fillRef idx="2">
            <a:schemeClr val="accent2"/>
          </a:fillRef>
          <a:effectRef idx="1">
            <a:schemeClr val="accent2"/>
          </a:effectRef>
          <a:fontRef idx="minor">
            <a:schemeClr val="dk1"/>
          </a:fontRef>
        </p:style>
        <p:txBody>
          <a:bodyPr/>
          <a:lstStyle/>
          <a:p>
            <a:r>
              <a:rPr lang="en-US" i="1" dirty="0" smtClean="0"/>
              <a:t>“</a:t>
            </a:r>
            <a:r>
              <a:rPr lang="en-US" b="1" i="1" dirty="0" smtClean="0"/>
              <a:t>Meeting children where they are to help them reach challenging and achievable goals”</a:t>
            </a:r>
            <a:endParaRPr lang="en-US"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Resources</a:t>
            </a:r>
            <a:endParaRPr lang="en-US" dirty="0"/>
          </a:p>
        </p:txBody>
      </p:sp>
      <p:sp>
        <p:nvSpPr>
          <p:cNvPr id="8" name="Content Placeholder 7"/>
          <p:cNvSpPr>
            <a:spLocks noGrp="1"/>
          </p:cNvSpPr>
          <p:nvPr>
            <p:ph idx="1"/>
          </p:nvPr>
        </p:nvSpPr>
        <p:spPr/>
        <p:txBody>
          <a:bodyPr/>
          <a:lstStyle/>
          <a:p>
            <a:r>
              <a:rPr lang="en-US" dirty="0" smtClean="0"/>
              <a:t>Basics of Developmentally Appropriate Practice: An Introduction for Teachers of Children 3-6 Carol </a:t>
            </a:r>
            <a:r>
              <a:rPr lang="en-US" dirty="0" err="1" smtClean="0"/>
              <a:t>Copple</a:t>
            </a:r>
            <a:r>
              <a:rPr lang="en-US" dirty="0" smtClean="0"/>
              <a:t> and Sue </a:t>
            </a:r>
            <a:r>
              <a:rPr lang="en-US" dirty="0" err="1" smtClean="0"/>
              <a:t>Bredekamp</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Guidelines for Developmentally Appropriate Practice</a:t>
            </a:r>
            <a:endParaRPr lang="en-US" dirty="0"/>
          </a:p>
        </p:txBody>
      </p:sp>
      <p:sp>
        <p:nvSpPr>
          <p:cNvPr id="4" name="Content Placeholder 3"/>
          <p:cNvSpPr>
            <a:spLocks noGrp="1"/>
          </p:cNvSpPr>
          <p:nvPr>
            <p:ph idx="1"/>
          </p:nvPr>
        </p:nvSpPr>
        <p:spPr/>
        <p:txBody>
          <a:bodyPr/>
          <a:lstStyle/>
          <a:p>
            <a:r>
              <a:rPr lang="en-US" dirty="0" smtClean="0"/>
              <a:t>Create a caring community of learners.</a:t>
            </a:r>
          </a:p>
          <a:p>
            <a:r>
              <a:rPr lang="en-US" dirty="0" smtClean="0"/>
              <a:t>Teach to enhance development and learning.</a:t>
            </a:r>
          </a:p>
          <a:p>
            <a:r>
              <a:rPr lang="en-US" dirty="0" smtClean="0"/>
              <a:t>Plan appropriate curriculum.</a:t>
            </a:r>
          </a:p>
          <a:p>
            <a:r>
              <a:rPr lang="en-US" dirty="0" smtClean="0"/>
              <a:t>Assess children’s development and learning.</a:t>
            </a:r>
          </a:p>
          <a:p>
            <a:r>
              <a:rPr lang="en-US" dirty="0" smtClean="0"/>
              <a:t>Develop reciprocal relationships with families.</a:t>
            </a:r>
          </a:p>
          <a:p>
            <a:pPr algn="ctr">
              <a:buNone/>
            </a:pPr>
            <a:endParaRPr lang="en-US" dirty="0"/>
          </a:p>
        </p:txBody>
      </p:sp>
      <p:sp>
        <p:nvSpPr>
          <p:cNvPr id="3" name="Text Placeholder 2"/>
          <p:cNvSpPr>
            <a:spLocks noGrp="1"/>
          </p:cNvSpPr>
          <p:nvPr>
            <p:ph type="body" idx="4294967295"/>
          </p:nvPr>
        </p:nvSpPr>
        <p:spPr>
          <a:xfrm>
            <a:off x="0" y="1535113"/>
            <a:ext cx="4040188" cy="639762"/>
          </a:xfrm>
        </p:spPr>
        <p:txBody>
          <a:bodyPr>
            <a:normAutofit/>
          </a:bodyPr>
          <a:lstStyle/>
          <a:p>
            <a:pPr>
              <a:buNone/>
            </a:pPr>
            <a:r>
              <a:rPr lang="en-US" sz="2800" dirty="0" smtClean="0"/>
              <a:t>              </a:t>
            </a:r>
            <a:endParaRPr lang="en-US" dirty="0"/>
          </a:p>
        </p:txBody>
      </p:sp>
      <p:pic>
        <p:nvPicPr>
          <p:cNvPr id="8194" name="Picture 2" descr="C:\Documents and Settings\dneill\Local Settings\Temporary Internet Files\Content.IE5\L4VT835E\MPj04221060000[1].jpg"/>
          <p:cNvPicPr>
            <a:picLocks noChangeAspect="1" noChangeArrowheads="1"/>
          </p:cNvPicPr>
          <p:nvPr/>
        </p:nvPicPr>
        <p:blipFill>
          <a:blip r:embed="rId2"/>
          <a:srcRect/>
          <a:stretch>
            <a:fillRect/>
          </a:stretch>
        </p:blipFill>
        <p:spPr bwMode="auto">
          <a:xfrm>
            <a:off x="2971800" y="4572000"/>
            <a:ext cx="3429000" cy="2057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of Learners</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In a caring community of learners, everyone feels…..</a:t>
            </a:r>
          </a:p>
          <a:p>
            <a:r>
              <a:rPr lang="en-US" dirty="0" smtClean="0"/>
              <a:t>I belong here.</a:t>
            </a:r>
          </a:p>
          <a:p>
            <a:r>
              <a:rPr lang="en-US" dirty="0" smtClean="0"/>
              <a:t>I am safe.</a:t>
            </a:r>
          </a:p>
          <a:p>
            <a:r>
              <a:rPr lang="en-US" dirty="0" smtClean="0"/>
              <a:t>I matter, and everyone else in the group matters too.  </a:t>
            </a:r>
            <a:endParaRPr lang="en-US" dirty="0"/>
          </a:p>
          <a:p>
            <a:r>
              <a:rPr lang="en-US" dirty="0" smtClean="0"/>
              <a:t>When we have problems we can work them out.</a:t>
            </a:r>
          </a:p>
          <a:p>
            <a:r>
              <a:rPr lang="en-US" dirty="0" smtClean="0"/>
              <a:t>Together we can do great things.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Environment and Schedule</a:t>
            </a:r>
            <a:endParaRPr lang="en-US" dirty="0"/>
          </a:p>
        </p:txBody>
      </p:sp>
      <p:sp>
        <p:nvSpPr>
          <p:cNvPr id="3" name="Content Placeholder 2"/>
          <p:cNvSpPr>
            <a:spLocks noGrp="1"/>
          </p:cNvSpPr>
          <p:nvPr>
            <p:ph idx="1"/>
          </p:nvPr>
        </p:nvSpPr>
        <p:spPr/>
        <p:txBody>
          <a:bodyPr/>
          <a:lstStyle/>
          <a:p>
            <a:r>
              <a:rPr lang="en-US" dirty="0" smtClean="0"/>
              <a:t>Ensure children’s health and safety.</a:t>
            </a:r>
          </a:p>
          <a:p>
            <a:r>
              <a:rPr lang="en-US" dirty="0" smtClean="0"/>
              <a:t>Keep classrooms lively and “explorable”.</a:t>
            </a:r>
          </a:p>
          <a:p>
            <a:r>
              <a:rPr lang="en-US" dirty="0" smtClean="0"/>
              <a:t>Take into account children’s interest and learning needs change over the course of the year.</a:t>
            </a:r>
          </a:p>
          <a:p>
            <a:r>
              <a:rPr lang="en-US" dirty="0" smtClean="0"/>
              <a:t>Carefully plan daily routines.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Guidance in a caring community…</a:t>
            </a:r>
            <a:endParaRPr lang="en-US" dirty="0"/>
          </a:p>
        </p:txBody>
      </p:sp>
      <p:sp>
        <p:nvSpPr>
          <p:cNvPr id="5" name="Content Placeholder 4"/>
          <p:cNvSpPr>
            <a:spLocks noGrp="1"/>
          </p:cNvSpPr>
          <p:nvPr>
            <p:ph idx="1"/>
          </p:nvPr>
        </p:nvSpPr>
        <p:spPr/>
        <p:txBody>
          <a:bodyPr/>
          <a:lstStyle/>
          <a:p>
            <a:r>
              <a:rPr lang="en-US" dirty="0" smtClean="0"/>
              <a:t>How we interact with children shapes how they approach others, how they feel about themselves, and how they develop and learn.</a:t>
            </a:r>
          </a:p>
          <a:p>
            <a:r>
              <a:rPr lang="en-US" dirty="0" smtClean="0"/>
              <a:t>Our expectations for children’s behavior affects them also.</a:t>
            </a:r>
          </a:p>
          <a:p>
            <a:r>
              <a:rPr lang="en-US" dirty="0" smtClean="0"/>
              <a:t>Guiding children’s behavior begins with building a warm, positive relationship with them.                                                      </a:t>
            </a:r>
            <a:endParaRPr lang="en-US" dirty="0"/>
          </a:p>
        </p:txBody>
      </p:sp>
      <p:pic>
        <p:nvPicPr>
          <p:cNvPr id="9218" name="Picture 2" descr="C:\Documents and Settings\dneill\Local Settings\Temporary Internet Files\Content.IE5\6FCHUTH5\MPj04226420000[1].jpg"/>
          <p:cNvPicPr>
            <a:picLocks noChangeAspect="1" noChangeArrowheads="1"/>
          </p:cNvPicPr>
          <p:nvPr/>
        </p:nvPicPr>
        <p:blipFill>
          <a:blip r:embed="rId2" cstate="print"/>
          <a:srcRect/>
          <a:stretch>
            <a:fillRect/>
          </a:stretch>
        </p:blipFill>
        <p:spPr bwMode="auto">
          <a:xfrm>
            <a:off x="7239000" y="5334000"/>
            <a:ext cx="1295400" cy="116324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Self-regulation</a:t>
            </a:r>
            <a:endParaRPr lang="en-US" dirty="0"/>
          </a:p>
        </p:txBody>
      </p:sp>
      <p:sp>
        <p:nvSpPr>
          <p:cNvPr id="3" name="Content Placeholder 2"/>
          <p:cNvSpPr>
            <a:spLocks noGrp="1"/>
          </p:cNvSpPr>
          <p:nvPr>
            <p:ph idx="1"/>
          </p:nvPr>
        </p:nvSpPr>
        <p:spPr/>
        <p:txBody>
          <a:bodyPr/>
          <a:lstStyle/>
          <a:p>
            <a:r>
              <a:rPr lang="en-US" dirty="0" smtClean="0"/>
              <a:t>Self-regulation is the ability to focus attention and manage one’s emotions and behaviors according to the demands of the situation.  </a:t>
            </a:r>
          </a:p>
          <a:p>
            <a:r>
              <a:rPr lang="en-US" dirty="0" smtClean="0"/>
              <a:t>Self-regulatory abilities gradually develop-or fail to develop-this can affect the interaction children have with people around them and influence their learning and school success.</a:t>
            </a:r>
          </a:p>
          <a:p>
            <a:pPr algn="ctr"/>
            <a:endParaRPr lang="en-US" dirty="0" smtClean="0"/>
          </a:p>
        </p:txBody>
      </p:sp>
      <p:pic>
        <p:nvPicPr>
          <p:cNvPr id="10242" name="Picture 2" descr="C:\Documents and Settings\dneill\Local Settings\Temporary Internet Files\Content.IE5\Z1SKGCH4\MPj04223750000[1].jpg"/>
          <p:cNvPicPr>
            <a:picLocks noChangeAspect="1" noChangeArrowheads="1"/>
          </p:cNvPicPr>
          <p:nvPr/>
        </p:nvPicPr>
        <p:blipFill>
          <a:blip r:embed="rId2" cstate="print"/>
          <a:srcRect/>
          <a:stretch>
            <a:fillRect/>
          </a:stretch>
        </p:blipFill>
        <p:spPr bwMode="auto">
          <a:xfrm>
            <a:off x="3733800" y="5257800"/>
            <a:ext cx="1828800" cy="1447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your guidance knowledge</a:t>
            </a:r>
            <a:br>
              <a:rPr lang="en-US" dirty="0" smtClean="0"/>
            </a:br>
            <a:r>
              <a:rPr lang="en-US" dirty="0" smtClean="0"/>
              <a:t>True or False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Teachers are using effective guidance when they…</a:t>
            </a:r>
          </a:p>
          <a:p>
            <a:r>
              <a:rPr lang="en-US" dirty="0" smtClean="0"/>
              <a:t>A) value mistakes as learning opportunities.</a:t>
            </a:r>
          </a:p>
          <a:p>
            <a:r>
              <a:rPr lang="en-US" dirty="0" smtClean="0"/>
              <a:t>B) tell children to talk about their feelings and frustration at home.</a:t>
            </a:r>
          </a:p>
          <a:p>
            <a:r>
              <a:rPr lang="en-US" dirty="0" smtClean="0"/>
              <a:t>C) resolve all  conflicts, and don’t model for children the skills they need to solve problems on their own.</a:t>
            </a:r>
          </a:p>
          <a:p>
            <a:r>
              <a:rPr lang="en-US" dirty="0" smtClean="0"/>
              <a:t>D) patiently remind children of rules and the rationales behind them.</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to be an effective teacher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Give positive attention that tells the child you noticed.</a:t>
            </a:r>
          </a:p>
          <a:p>
            <a:r>
              <a:rPr lang="en-US" dirty="0" smtClean="0"/>
              <a:t>Offer comments or nonverbal actions that promote the child’s effort.</a:t>
            </a:r>
          </a:p>
          <a:p>
            <a:r>
              <a:rPr lang="en-US" dirty="0" smtClean="0"/>
              <a:t>Offer specific feedback .</a:t>
            </a:r>
          </a:p>
          <a:p>
            <a:r>
              <a:rPr lang="en-US" dirty="0" smtClean="0"/>
              <a:t>Show children a skill or desirable way of behaving.</a:t>
            </a:r>
          </a:p>
          <a:p>
            <a:r>
              <a:rPr lang="en-US" dirty="0" smtClean="0"/>
              <a:t>Show the correct way to perform a procedure that needs to be done a certain way.</a:t>
            </a:r>
          </a:p>
          <a:p>
            <a:r>
              <a:rPr lang="en-US" dirty="0" smtClean="0"/>
              <a:t>Generate a problem or difficulty to a task or step so that it is a bit beyond what children have already mastered.</a:t>
            </a:r>
          </a:p>
          <a:p>
            <a:r>
              <a:rPr lang="en-US" dirty="0" smtClean="0"/>
              <a:t>Give a cue, hint, or other assistance.</a:t>
            </a:r>
          </a:p>
          <a:p>
            <a:r>
              <a:rPr lang="en-US" dirty="0" smtClean="0"/>
              <a:t>Give children facts directly.                                           </a:t>
            </a:r>
            <a:endParaRPr lang="en-US" dirty="0"/>
          </a:p>
        </p:txBody>
      </p:sp>
      <p:pic>
        <p:nvPicPr>
          <p:cNvPr id="11266" name="Picture 2" descr="C:\Documents and Settings\dneill\Local Settings\Temporary Internet Files\Content.IE5\9NI5ZZ5O\MCj01983650000[1].wmf"/>
          <p:cNvPicPr>
            <a:picLocks noChangeAspect="1" noChangeArrowheads="1"/>
          </p:cNvPicPr>
          <p:nvPr/>
        </p:nvPicPr>
        <p:blipFill>
          <a:blip r:embed="rId2"/>
          <a:srcRect/>
          <a:stretch>
            <a:fillRect/>
          </a:stretch>
        </p:blipFill>
        <p:spPr bwMode="auto">
          <a:xfrm>
            <a:off x="6477000" y="5029200"/>
            <a:ext cx="1828800" cy="1524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Formats</a:t>
            </a:r>
            <a:endParaRPr lang="en-US" dirty="0"/>
          </a:p>
        </p:txBody>
      </p:sp>
      <p:sp>
        <p:nvSpPr>
          <p:cNvPr id="3" name="Content Placeholder 2"/>
          <p:cNvSpPr>
            <a:spLocks noGrp="1"/>
          </p:cNvSpPr>
          <p:nvPr>
            <p:ph idx="1"/>
          </p:nvPr>
        </p:nvSpPr>
        <p:spPr/>
        <p:txBody>
          <a:bodyPr/>
          <a:lstStyle/>
          <a:p>
            <a:r>
              <a:rPr lang="en-US" dirty="0" smtClean="0"/>
              <a:t>Large Groups</a:t>
            </a:r>
          </a:p>
          <a:p>
            <a:r>
              <a:rPr lang="en-US" dirty="0" smtClean="0"/>
              <a:t>Small Groups</a:t>
            </a:r>
          </a:p>
          <a:p>
            <a:r>
              <a:rPr lang="en-US" dirty="0" smtClean="0"/>
              <a:t>Play/learning centers</a:t>
            </a:r>
          </a:p>
          <a:p>
            <a:r>
              <a:rPr lang="en-US" dirty="0" smtClean="0"/>
              <a:t>Routines</a:t>
            </a:r>
          </a:p>
          <a:p>
            <a:pPr algn="ctr">
              <a:buNone/>
            </a:pPr>
            <a:endParaRPr lang="en-US" dirty="0"/>
          </a:p>
        </p:txBody>
      </p:sp>
      <p:pic>
        <p:nvPicPr>
          <p:cNvPr id="12290" name="Picture 2" descr="C:\Documents and Settings\dneill\Local Settings\Temporary Internet Files\Content.IE5\Z1SKGCH4\MPPH03152I0000[1].jpg"/>
          <p:cNvPicPr>
            <a:picLocks noChangeAspect="1" noChangeArrowheads="1"/>
          </p:cNvPicPr>
          <p:nvPr/>
        </p:nvPicPr>
        <p:blipFill>
          <a:blip r:embed="rId2"/>
          <a:srcRect/>
          <a:stretch>
            <a:fillRect/>
          </a:stretch>
        </p:blipFill>
        <p:spPr bwMode="auto">
          <a:xfrm>
            <a:off x="4419600" y="3810000"/>
            <a:ext cx="3657600" cy="2438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Curriculum</a:t>
            </a:r>
            <a:endParaRPr lang="en-US" dirty="0"/>
          </a:p>
        </p:txBody>
      </p:sp>
      <p:sp>
        <p:nvSpPr>
          <p:cNvPr id="3" name="Content Placeholder 2"/>
          <p:cNvSpPr>
            <a:spLocks noGrp="1"/>
          </p:cNvSpPr>
          <p:nvPr>
            <p:ph idx="1"/>
          </p:nvPr>
        </p:nvSpPr>
        <p:spPr/>
        <p:txBody>
          <a:bodyPr/>
          <a:lstStyle/>
          <a:p>
            <a:r>
              <a:rPr lang="en-US" dirty="0" smtClean="0"/>
              <a:t>Good curriculum is much more than a collection of activities.</a:t>
            </a:r>
          </a:p>
          <a:p>
            <a:r>
              <a:rPr lang="en-US" dirty="0" smtClean="0"/>
              <a:t>Curriculum should provide teachers with a useful framework for choosing learning experiences and materials and for seeing how those fit together to accomplish outcomes.</a:t>
            </a:r>
          </a:p>
          <a:p>
            <a:pPr algn="ctr"/>
            <a:endParaRPr lang="en-US" dirty="0"/>
          </a:p>
        </p:txBody>
      </p:sp>
      <p:pic>
        <p:nvPicPr>
          <p:cNvPr id="13314" name="Picture 2" descr="C:\Documents and Settings\dneill\Local Settings\Temporary Internet Files\Content.IE5\6FCHUTH5\MPj04055440000[1].jpg"/>
          <p:cNvPicPr>
            <a:picLocks noChangeAspect="1" noChangeArrowheads="1"/>
          </p:cNvPicPr>
          <p:nvPr/>
        </p:nvPicPr>
        <p:blipFill>
          <a:blip r:embed="rId2" cstate="print"/>
          <a:srcRect/>
          <a:stretch>
            <a:fillRect/>
          </a:stretch>
        </p:blipFill>
        <p:spPr bwMode="auto">
          <a:xfrm>
            <a:off x="5638800" y="4724400"/>
            <a:ext cx="2490216" cy="16660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Developmentally Appropriate Practice</a:t>
            </a:r>
            <a:endParaRPr lang="en-US" dirty="0"/>
          </a:p>
        </p:txBody>
      </p:sp>
      <p:sp>
        <p:nvSpPr>
          <p:cNvPr id="3" name="Content Placeholder 2"/>
          <p:cNvSpPr>
            <a:spLocks noGrp="1"/>
          </p:cNvSpPr>
          <p:nvPr>
            <p:ph idx="1"/>
          </p:nvPr>
        </p:nvSpPr>
        <p:spPr/>
        <p:txBody>
          <a:bodyPr/>
          <a:lstStyle/>
          <a:p>
            <a:r>
              <a:rPr lang="en-US" dirty="0" smtClean="0"/>
              <a:t>D.A.P. simply stated is </a:t>
            </a:r>
            <a:r>
              <a:rPr lang="en-US" i="1" dirty="0" smtClean="0"/>
              <a:t>meeting children where they are</a:t>
            </a:r>
            <a:r>
              <a:rPr lang="en-US" dirty="0" smtClean="0"/>
              <a:t>, as individuals and as a group; and </a:t>
            </a:r>
            <a:r>
              <a:rPr lang="en-US" i="1" dirty="0" smtClean="0"/>
              <a:t>help each child reach challenging and achievable goals </a:t>
            </a:r>
            <a:r>
              <a:rPr lang="en-US" dirty="0" smtClean="0"/>
              <a:t>that contribute to his or her ongoing development and learning.</a:t>
            </a:r>
            <a:endParaRPr lang="en-US" dirty="0"/>
          </a:p>
        </p:txBody>
      </p:sp>
      <p:pic>
        <p:nvPicPr>
          <p:cNvPr id="1026" name="Picture 2" descr="C:\Documents and Settings\dneill\Local Settings\Temporary Internet Files\Content.IE5\9NI5ZZ5O\MPj04227160000[1].jpg"/>
          <p:cNvPicPr>
            <a:picLocks noChangeAspect="1" noChangeArrowheads="1"/>
          </p:cNvPicPr>
          <p:nvPr/>
        </p:nvPicPr>
        <p:blipFill>
          <a:blip r:embed="rId2" cstate="print"/>
          <a:srcRect/>
          <a:stretch>
            <a:fillRect/>
          </a:stretch>
        </p:blipFill>
        <p:spPr bwMode="auto">
          <a:xfrm>
            <a:off x="2438400" y="4191000"/>
            <a:ext cx="5105400" cy="228123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Assessing Children’s Development and Learning</a:t>
            </a:r>
            <a:endParaRPr lang="en-US" dirty="0"/>
          </a:p>
        </p:txBody>
      </p:sp>
      <p:sp>
        <p:nvSpPr>
          <p:cNvPr id="3" name="Content Placeholder 2"/>
          <p:cNvSpPr>
            <a:spLocks noGrp="1"/>
          </p:cNvSpPr>
          <p:nvPr>
            <p:ph idx="1"/>
          </p:nvPr>
        </p:nvSpPr>
        <p:spPr/>
        <p:txBody>
          <a:bodyPr/>
          <a:lstStyle/>
          <a:p>
            <a:pPr>
              <a:buNone/>
            </a:pPr>
            <a:r>
              <a:rPr lang="en-US" dirty="0" smtClean="0"/>
              <a:t>Developmentally appropriate programs assess in order to…</a:t>
            </a:r>
          </a:p>
          <a:p>
            <a:r>
              <a:rPr lang="en-US" dirty="0" smtClean="0"/>
              <a:t>Monitor children’s development and learning.</a:t>
            </a:r>
          </a:p>
          <a:p>
            <a:r>
              <a:rPr lang="en-US" dirty="0" smtClean="0"/>
              <a:t>Guide our planning and decision making.</a:t>
            </a:r>
          </a:p>
          <a:p>
            <a:r>
              <a:rPr lang="en-US" dirty="0" smtClean="0"/>
              <a:t>Identify children who might benefit from special services or supports.</a:t>
            </a:r>
          </a:p>
          <a:p>
            <a:r>
              <a:rPr lang="en-US" dirty="0" smtClean="0"/>
              <a:t>Report and communicate with others.</a:t>
            </a:r>
          </a:p>
          <a:p>
            <a:pPr algn="ctr">
              <a:buNone/>
            </a:pPr>
            <a:endParaRPr lang="en-US" dirty="0"/>
          </a:p>
        </p:txBody>
      </p:sp>
      <p:pic>
        <p:nvPicPr>
          <p:cNvPr id="14338" name="Picture 2" descr="C:\Documents and Settings\dneill\Local Settings\Temporary Internet Files\Content.IE5\L4VT835E\MPj04011330000[1].jpg"/>
          <p:cNvPicPr>
            <a:picLocks noChangeAspect="1" noChangeArrowheads="1"/>
          </p:cNvPicPr>
          <p:nvPr/>
        </p:nvPicPr>
        <p:blipFill>
          <a:blip r:embed="rId2" cstate="print"/>
          <a:srcRect/>
          <a:stretch>
            <a:fillRect/>
          </a:stretch>
        </p:blipFill>
        <p:spPr bwMode="auto">
          <a:xfrm>
            <a:off x="6172200" y="5562600"/>
            <a:ext cx="2514600" cy="1066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Relationships</a:t>
            </a:r>
            <a:endParaRPr lang="en-US" dirty="0"/>
          </a:p>
        </p:txBody>
      </p:sp>
      <p:sp>
        <p:nvSpPr>
          <p:cNvPr id="3" name="Content Placeholder 2"/>
          <p:cNvSpPr>
            <a:spLocks noGrp="1"/>
          </p:cNvSpPr>
          <p:nvPr>
            <p:ph idx="1"/>
          </p:nvPr>
        </p:nvSpPr>
        <p:spPr/>
        <p:txBody>
          <a:bodyPr/>
          <a:lstStyle/>
          <a:p>
            <a:r>
              <a:rPr lang="en-US" dirty="0" smtClean="0"/>
              <a:t>In order to make developmentally appropriate decisions for children you must know them as individuals.</a:t>
            </a:r>
          </a:p>
          <a:p>
            <a:r>
              <a:rPr lang="en-US" dirty="0" smtClean="0"/>
              <a:t>Families are the first teacher.  They can provide needed information.</a:t>
            </a:r>
          </a:p>
          <a:p>
            <a:r>
              <a:rPr lang="en-US" dirty="0" smtClean="0"/>
              <a:t>Teacher’s don’t have all the answers.  Good relationships with families communicates respect and team effort.</a:t>
            </a:r>
            <a:endParaRPr lang="en-US" dirty="0"/>
          </a:p>
        </p:txBody>
      </p:sp>
      <p:pic>
        <p:nvPicPr>
          <p:cNvPr id="15362" name="Picture 2" descr="C:\Documents and Settings\dneill\Local Settings\Temporary Internet Files\Content.IE5\Z1SKGCH4\MPj04227840000[1].jpg"/>
          <p:cNvPicPr>
            <a:picLocks noChangeAspect="1" noChangeArrowheads="1"/>
          </p:cNvPicPr>
          <p:nvPr/>
        </p:nvPicPr>
        <p:blipFill>
          <a:blip r:embed="rId2" cstate="print"/>
          <a:srcRect/>
          <a:stretch>
            <a:fillRect/>
          </a:stretch>
        </p:blipFill>
        <p:spPr bwMode="auto">
          <a:xfrm>
            <a:off x="6172200" y="5486400"/>
            <a:ext cx="2667000" cy="1219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D.A.P. Quiz</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Is D.A.P. a curriculum?</a:t>
            </a:r>
          </a:p>
          <a:p>
            <a:r>
              <a:rPr lang="en-US" dirty="0" smtClean="0"/>
              <a:t>Does D.A.P. mean there is only one way to teach?</a:t>
            </a:r>
          </a:p>
          <a:p>
            <a:r>
              <a:rPr lang="en-US" dirty="0" smtClean="0"/>
              <a:t>I teach children with disabilities.  Won’t their learning suffer if I use D.A.P.?</a:t>
            </a:r>
          </a:p>
          <a:p>
            <a:r>
              <a:rPr lang="en-US" dirty="0" smtClean="0"/>
              <a:t>Someone told me that in D.A.P. classrooms, all children do is play?  Is this true?</a:t>
            </a:r>
          </a:p>
          <a:p>
            <a:r>
              <a:rPr lang="en-US" dirty="0" smtClean="0"/>
              <a:t>Is it true that academics have no place in developmentally appropriate early childhood programs?                                       </a:t>
            </a:r>
            <a:endParaRPr lang="en-US" dirty="0"/>
          </a:p>
        </p:txBody>
      </p:sp>
      <p:pic>
        <p:nvPicPr>
          <p:cNvPr id="16386" name="Picture 2" descr="C:\Documents and Settings\dneill\Local Settings\Temporary Internet Files\Content.IE5\6FCHUTH5\MPPH03231I0000[1].jpg"/>
          <p:cNvPicPr>
            <a:picLocks noChangeAspect="1" noChangeArrowheads="1"/>
          </p:cNvPicPr>
          <p:nvPr/>
        </p:nvPicPr>
        <p:blipFill>
          <a:blip r:embed="rId2"/>
          <a:srcRect/>
          <a:stretch>
            <a:fillRect/>
          </a:stretch>
        </p:blipFill>
        <p:spPr bwMode="auto">
          <a:xfrm>
            <a:off x="5791200" y="5410200"/>
            <a:ext cx="2057400" cy="130149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smtClean="0"/>
              <a:t>D.A.P</a:t>
            </a:r>
            <a:endParaRPr lang="en-US" sz="6000" dirty="0"/>
          </a:p>
        </p:txBody>
      </p:sp>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p:txBody>
          <a:bodyPr>
            <a:normAutofit fontScale="92500"/>
          </a:bodyPr>
          <a:lstStyle/>
          <a:p>
            <a:r>
              <a:rPr lang="en-US" sz="3200" dirty="0" smtClean="0"/>
              <a:t>Meet learners where they are, taking into account their physical, emotional, social, and cognitive development and characteristics.</a:t>
            </a:r>
            <a:endParaRPr lang="en-US" sz="3200" dirty="0"/>
          </a:p>
        </p:txBody>
      </p:sp>
      <p:pic>
        <p:nvPicPr>
          <p:cNvPr id="2050" name="Picture 2" descr="C:\Documents and Settings\dneill\Local Settings\Temporary Internet Files\Content.IE5\L4VT835E\MPj04228770000[1].jpg"/>
          <p:cNvPicPr>
            <a:picLocks noChangeAspect="1" noChangeArrowheads="1"/>
          </p:cNvPicPr>
          <p:nvPr/>
        </p:nvPicPr>
        <p:blipFill>
          <a:blip r:embed="rId2"/>
          <a:srcRect/>
          <a:stretch>
            <a:fillRect/>
          </a:stretch>
        </p:blipFill>
        <p:spPr bwMode="auto">
          <a:xfrm>
            <a:off x="3581400" y="304800"/>
            <a:ext cx="5562600" cy="620672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6000" dirty="0" smtClean="0"/>
              <a:t>D.A.P.</a:t>
            </a:r>
            <a:endParaRPr lang="en-US" sz="6000" dirty="0"/>
          </a:p>
        </p:txBody>
      </p:sp>
      <p:sp>
        <p:nvSpPr>
          <p:cNvPr id="7" name="Text Placeholder 6"/>
          <p:cNvSpPr>
            <a:spLocks noGrp="1"/>
          </p:cNvSpPr>
          <p:nvPr>
            <p:ph type="body" sz="half" idx="2"/>
          </p:nvPr>
        </p:nvSpPr>
        <p:spPr/>
        <p:txBody>
          <a:bodyPr>
            <a:normAutofit/>
          </a:bodyPr>
          <a:lstStyle/>
          <a:p>
            <a:endParaRPr lang="en-US" sz="2800" dirty="0" smtClean="0"/>
          </a:p>
          <a:p>
            <a:endParaRPr lang="en-US" sz="2800" dirty="0"/>
          </a:p>
          <a:p>
            <a:r>
              <a:rPr lang="en-US" sz="2800" dirty="0" smtClean="0"/>
              <a:t>Identify goals for children that are both challenging and achievable-a stretch, but not an impossible leap.</a:t>
            </a:r>
            <a:endParaRPr lang="en-US" sz="2800" dirty="0"/>
          </a:p>
        </p:txBody>
      </p:sp>
      <p:pic>
        <p:nvPicPr>
          <p:cNvPr id="3074" name="Picture 2" descr="C:\Documents and Settings\dneill\Local Settings\Temporary Internet Files\Content.IE5\6FCHUTH5\MPj04230230000[1].jpg"/>
          <p:cNvPicPr>
            <a:picLocks noGrp="1" noChangeAspect="1" noChangeArrowheads="1"/>
          </p:cNvPicPr>
          <p:nvPr>
            <p:ph idx="1"/>
          </p:nvPr>
        </p:nvPicPr>
        <p:blipFill>
          <a:blip r:embed="rId2"/>
          <a:srcRect/>
          <a:stretch>
            <a:fillRect/>
          </a:stretch>
        </p:blipFill>
        <p:spPr bwMode="auto">
          <a:xfrm>
            <a:off x="3575050" y="643731"/>
            <a:ext cx="5111750" cy="51117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D.A.P.</a:t>
            </a:r>
            <a:endParaRPr lang="en-US" sz="6000"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normAutofit/>
          </a:bodyPr>
          <a:lstStyle/>
          <a:p>
            <a:r>
              <a:rPr lang="en-US" sz="2800" dirty="0" smtClean="0"/>
              <a:t>Recognize that what makes something challenging and achievable will vary, depending on the individual learner’s development in all areas.</a:t>
            </a:r>
            <a:endParaRPr lang="en-US" sz="2800" dirty="0"/>
          </a:p>
        </p:txBody>
      </p:sp>
      <p:pic>
        <p:nvPicPr>
          <p:cNvPr id="4100" name="Picture 4" descr="C:\Documents and Settings\dneill\Local Settings\Temporary Internet Files\Content.IE5\L4VT835E\MPj04226860000[1].jpg"/>
          <p:cNvPicPr>
            <a:picLocks noChangeAspect="1" noChangeArrowheads="1"/>
          </p:cNvPicPr>
          <p:nvPr/>
        </p:nvPicPr>
        <p:blipFill>
          <a:blip r:embed="rId2"/>
          <a:srcRect/>
          <a:stretch>
            <a:fillRect/>
          </a:stretch>
        </p:blipFill>
        <p:spPr bwMode="auto">
          <a:xfrm>
            <a:off x="3581400" y="228600"/>
            <a:ext cx="5105399" cy="6172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Deciding what is developmentally appropriate.</a:t>
            </a:r>
            <a:endParaRPr lang="en-US" dirty="0"/>
          </a:p>
        </p:txBody>
      </p:sp>
      <p:sp>
        <p:nvSpPr>
          <p:cNvPr id="6" name="Content Placeholder 5"/>
          <p:cNvSpPr>
            <a:spLocks noGrp="1"/>
          </p:cNvSpPr>
          <p:nvPr>
            <p:ph idx="1"/>
          </p:nvPr>
        </p:nvSpPr>
        <p:spPr/>
        <p:txBody>
          <a:bodyPr/>
          <a:lstStyle/>
          <a:p>
            <a:r>
              <a:rPr lang="en-US" dirty="0" smtClean="0"/>
              <a:t>It is important to remember that age matters.  Children are not miniature adults.</a:t>
            </a:r>
          </a:p>
          <a:p>
            <a:endParaRPr lang="en-US" dirty="0" smtClean="0"/>
          </a:p>
          <a:p>
            <a:endParaRPr lang="en-US" dirty="0"/>
          </a:p>
          <a:p>
            <a:endParaRPr lang="en-US" dirty="0" smtClean="0"/>
          </a:p>
          <a:p>
            <a:r>
              <a:rPr lang="en-US" dirty="0" smtClean="0"/>
              <a:t>Teachers must have a base-summary of common behaviors and abilities of children at a specific age.</a:t>
            </a:r>
            <a:endParaRPr lang="en-US" dirty="0"/>
          </a:p>
        </p:txBody>
      </p:sp>
      <p:pic>
        <p:nvPicPr>
          <p:cNvPr id="5122" name="Picture 2" descr="C:\Documents and Settings\dneill\Local Settings\Temporary Internet Files\Content.IE5\L4VT835E\MPj04227350000[1].jpg"/>
          <p:cNvPicPr>
            <a:picLocks noChangeAspect="1" noChangeArrowheads="1"/>
          </p:cNvPicPr>
          <p:nvPr/>
        </p:nvPicPr>
        <p:blipFill>
          <a:blip r:embed="rId2"/>
          <a:srcRect/>
          <a:stretch>
            <a:fillRect/>
          </a:stretch>
        </p:blipFill>
        <p:spPr bwMode="auto">
          <a:xfrm>
            <a:off x="2209801" y="2667000"/>
            <a:ext cx="4572000" cy="1752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Intentionality</a:t>
            </a:r>
            <a:endParaRPr lang="en-US" dirty="0"/>
          </a:p>
        </p:txBody>
      </p:sp>
      <p:sp>
        <p:nvSpPr>
          <p:cNvPr id="3" name="Content Placeholder 2"/>
          <p:cNvSpPr>
            <a:spLocks noGrp="1"/>
          </p:cNvSpPr>
          <p:nvPr>
            <p:ph idx="1"/>
          </p:nvPr>
        </p:nvSpPr>
        <p:spPr/>
        <p:txBody>
          <a:bodyPr/>
          <a:lstStyle/>
          <a:p>
            <a:r>
              <a:rPr lang="en-US" dirty="0" smtClean="0"/>
              <a:t>Teaching that meets learners where they are and helps them reach challenging and achievable goals does not happen by chance.  Good teachers use purposeful and thoughtful actions and base their actions on the program outcomes.  That is what goal is the program trying to help the child reach.</a:t>
            </a:r>
          </a:p>
          <a:p>
            <a:pPr algn="ctr">
              <a:buNone/>
            </a:pPr>
            <a:endParaRPr lang="en-US" dirty="0"/>
          </a:p>
        </p:txBody>
      </p:sp>
      <p:pic>
        <p:nvPicPr>
          <p:cNvPr id="6147" name="Picture 3" descr="C:\Documents and Settings\dneill\Local Settings\Temporary Internet Files\Content.IE5\Z1SKGCH4\MPj04227930000[1].jpg"/>
          <p:cNvPicPr>
            <a:picLocks noChangeAspect="1" noChangeArrowheads="1"/>
          </p:cNvPicPr>
          <p:nvPr/>
        </p:nvPicPr>
        <p:blipFill>
          <a:blip r:embed="rId2" cstate="print"/>
          <a:srcRect/>
          <a:stretch>
            <a:fillRect/>
          </a:stretch>
        </p:blipFill>
        <p:spPr bwMode="auto">
          <a:xfrm>
            <a:off x="3886200" y="5029200"/>
            <a:ext cx="2286000" cy="1371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D.A.P.</a:t>
            </a:r>
            <a:endParaRPr lang="en-US" sz="6000" dirty="0"/>
          </a:p>
        </p:txBody>
      </p:sp>
      <p:sp>
        <p:nvSpPr>
          <p:cNvPr id="3" name="Content Placeholder 2"/>
          <p:cNvSpPr>
            <a:spLocks noGrp="1"/>
          </p:cNvSpPr>
          <p:nvPr>
            <p:ph idx="1"/>
          </p:nvPr>
        </p:nvSpPr>
        <p:spPr/>
        <p:txBody>
          <a:bodyPr/>
          <a:lstStyle/>
          <a:p>
            <a:r>
              <a:rPr lang="en-US" dirty="0" smtClean="0"/>
              <a:t>Good teachers recognize that each individual and group is different.</a:t>
            </a:r>
          </a:p>
          <a:p>
            <a:r>
              <a:rPr lang="en-US" dirty="0" smtClean="0"/>
              <a:t>The averages and norms never tell the whole story.</a:t>
            </a:r>
          </a:p>
          <a:p>
            <a:pPr algn="ctr">
              <a:buNone/>
            </a:pPr>
            <a:endParaRPr lang="en-US" dirty="0"/>
          </a:p>
        </p:txBody>
      </p:sp>
      <p:pic>
        <p:nvPicPr>
          <p:cNvPr id="7170" name="Picture 2" descr="C:\Documents and Settings\dneill\Local Settings\Temporary Internet Files\Content.IE5\9NI5ZZ5O\MPj04227200000[1].jpg"/>
          <p:cNvPicPr>
            <a:picLocks noChangeAspect="1" noChangeArrowheads="1"/>
          </p:cNvPicPr>
          <p:nvPr/>
        </p:nvPicPr>
        <p:blipFill>
          <a:blip r:embed="rId2"/>
          <a:srcRect/>
          <a:stretch>
            <a:fillRect/>
          </a:stretch>
        </p:blipFill>
        <p:spPr bwMode="auto">
          <a:xfrm>
            <a:off x="2057400" y="4038600"/>
            <a:ext cx="5257800" cy="2667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a:t>
            </a:r>
            <a:endParaRPr lang="en-US" dirty="0"/>
          </a:p>
        </p:txBody>
      </p:sp>
      <p:sp>
        <p:nvSpPr>
          <p:cNvPr id="4" name="Text Placeholder 3"/>
          <p:cNvSpPr>
            <a:spLocks noGrp="1"/>
          </p:cNvSpPr>
          <p:nvPr>
            <p:ph type="body" idx="1"/>
          </p:nvPr>
        </p:nvSpPr>
        <p:spPr/>
        <p:txBody>
          <a:bodyPr>
            <a:noAutofit/>
          </a:bodyPr>
          <a:lstStyle/>
          <a:p>
            <a:r>
              <a:rPr lang="en-US" dirty="0" smtClean="0"/>
              <a:t>Consider what is age appropriate-</a:t>
            </a:r>
            <a:endParaRPr lang="en-US" dirty="0"/>
          </a:p>
        </p:txBody>
      </p:sp>
      <p:sp>
        <p:nvSpPr>
          <p:cNvPr id="3" name="Content Placeholder 2"/>
          <p:cNvSpPr>
            <a:spLocks noGrp="1"/>
          </p:cNvSpPr>
          <p:nvPr>
            <p:ph sz="half" idx="2"/>
          </p:nvPr>
        </p:nvSpPr>
        <p:spPr/>
        <p:txBody>
          <a:bodyPr/>
          <a:lstStyle/>
          <a:p>
            <a:endParaRPr lang="en-US" dirty="0" smtClean="0"/>
          </a:p>
          <a:p>
            <a:endParaRPr lang="en-US" dirty="0"/>
          </a:p>
          <a:p>
            <a:r>
              <a:rPr lang="en-US" dirty="0" smtClean="0"/>
              <a:t>Ask yourself what do you know about the development and learning of children within a given age range.</a:t>
            </a:r>
            <a:endParaRPr lang="en-US" dirty="0"/>
          </a:p>
        </p:txBody>
      </p:sp>
      <p:sp>
        <p:nvSpPr>
          <p:cNvPr id="5" name="Text Placeholder 4"/>
          <p:cNvSpPr>
            <a:spLocks noGrp="1"/>
          </p:cNvSpPr>
          <p:nvPr>
            <p:ph type="body" sz="quarter" idx="3"/>
          </p:nvPr>
        </p:nvSpPr>
        <p:spPr/>
        <p:txBody>
          <a:bodyPr>
            <a:noAutofit/>
          </a:bodyPr>
          <a:lstStyle/>
          <a:p>
            <a:r>
              <a:rPr lang="en-US" dirty="0" smtClean="0"/>
              <a:t>Consider what is individually appropriate-</a:t>
            </a:r>
            <a:endParaRPr lang="en-US" dirty="0"/>
          </a:p>
        </p:txBody>
      </p:sp>
      <p:sp>
        <p:nvSpPr>
          <p:cNvPr id="6" name="Content Placeholder 5"/>
          <p:cNvSpPr>
            <a:spLocks noGrp="1"/>
          </p:cNvSpPr>
          <p:nvPr>
            <p:ph sz="quarter" idx="4"/>
          </p:nvPr>
        </p:nvSpPr>
        <p:spPr/>
        <p:txBody>
          <a:bodyPr/>
          <a:lstStyle/>
          <a:p>
            <a:endParaRPr lang="en-US" dirty="0" smtClean="0"/>
          </a:p>
          <a:p>
            <a:endParaRPr lang="en-US" dirty="0"/>
          </a:p>
          <a:p>
            <a:r>
              <a:rPr lang="en-US" dirty="0" smtClean="0"/>
              <a:t>Know each child in all of his or her individuality.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898</Words>
  <Application>Microsoft Office PowerPoint</Application>
  <PresentationFormat>On-screen Show (4:3)</PresentationFormat>
  <Paragraphs>99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Developmentally Appropriate Practice</vt:lpstr>
      <vt:lpstr>Developmentally Appropriate Practice</vt:lpstr>
      <vt:lpstr>D.A.P</vt:lpstr>
      <vt:lpstr>D.A.P.</vt:lpstr>
      <vt:lpstr>D.A.P.</vt:lpstr>
      <vt:lpstr>Deciding what is developmentally appropriate.</vt:lpstr>
      <vt:lpstr>Intentionality</vt:lpstr>
      <vt:lpstr>D.A.P.</vt:lpstr>
      <vt:lpstr>Think About…</vt:lpstr>
      <vt:lpstr>Resources</vt:lpstr>
      <vt:lpstr>Guidelines for Developmentally Appropriate Practice</vt:lpstr>
      <vt:lpstr>Community of Learners</vt:lpstr>
      <vt:lpstr>Physical Environment and Schedule</vt:lpstr>
      <vt:lpstr>Guidance in a caring community…</vt:lpstr>
      <vt:lpstr>Guidance:  Self-regulation</vt:lpstr>
      <vt:lpstr>Test your guidance knowledge True or False</vt:lpstr>
      <vt:lpstr>Strategies to be an effective teacher</vt:lpstr>
      <vt:lpstr>Learning Formats</vt:lpstr>
      <vt:lpstr>Effective Curriculum</vt:lpstr>
      <vt:lpstr>Assessing Children’s Development and Learning</vt:lpstr>
      <vt:lpstr>Family Relationships</vt:lpstr>
      <vt:lpstr>D.A.P. Quiz</vt:lpstr>
    </vt:vector>
  </TitlesOfParts>
  <Company>MCVSD51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Developmentally Appropriate Practice</dc:title>
  <dc:creator>lastname, Admin</dc:creator>
  <cp:lastModifiedBy>deborah neill</cp:lastModifiedBy>
  <cp:revision>27</cp:revision>
  <dcterms:created xsi:type="dcterms:W3CDTF">2008-01-09T15:44:04Z</dcterms:created>
  <dcterms:modified xsi:type="dcterms:W3CDTF">2008-02-12T21:08:36Z</dcterms:modified>
</cp:coreProperties>
</file>